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nva Sans" panose="020B0604020202020204" charset="0"/>
      <p:regular r:id="rId11"/>
    </p:embeddedFont>
    <p:embeddedFont>
      <p:font typeface="Open Sans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</p:embeddedFont>
    <p:embeddedFont>
      <p:font typeface="Open Sans Bold" panose="020B0604020202020204" charset="0"/>
      <p:regular r:id="rId15"/>
    </p:embeddedFont>
    <p:embeddedFont>
      <p:font typeface="Anton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jpeg>
</file>

<file path=ppt/media/image11.png>
</file>

<file path=ppt/media/image11.sv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png>
</file>

<file path=ppt/media/image21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jpeg>
</file>

<file path=ppt/media/image9.jpe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3.png"/><Relationship Id="rId7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image" Target="../media/image4.svg"/><Relationship Id="rId9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6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6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6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5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4.svg"/><Relationship Id="rId9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5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4.svg"/><Relationship Id="rId9" Type="http://schemas.openxmlformats.org/officeDocument/2006/relationships/image" Target="../media/image2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4182573" cy="10287000"/>
            <a:chOff x="0" y="0"/>
            <a:chExt cx="110158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01583" cy="2709333"/>
            </a:xfrm>
            <a:custGeom>
              <a:avLst/>
              <a:gdLst/>
              <a:ahLst/>
              <a:cxnLst/>
              <a:rect l="l" t="t" r="r" b="b"/>
              <a:pathLst>
                <a:path w="1101583" h="2709333">
                  <a:moveTo>
                    <a:pt x="0" y="0"/>
                  </a:moveTo>
                  <a:lnTo>
                    <a:pt x="1101583" y="0"/>
                  </a:lnTo>
                  <a:lnTo>
                    <a:pt x="110158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10158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390247" y="1860559"/>
            <a:ext cx="9145640" cy="6984983"/>
          </a:xfrm>
          <a:custGeom>
            <a:avLst/>
            <a:gdLst/>
            <a:ahLst/>
            <a:cxnLst/>
            <a:rect l="l" t="t" r="r" b="b"/>
            <a:pathLst>
              <a:path w="9145640" h="6984983">
                <a:moveTo>
                  <a:pt x="0" y="0"/>
                </a:moveTo>
                <a:lnTo>
                  <a:pt x="9145640" y="0"/>
                </a:lnTo>
                <a:lnTo>
                  <a:pt x="9145640" y="6984982"/>
                </a:lnTo>
                <a:lnTo>
                  <a:pt x="0" y="69849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0" y="2078028"/>
            <a:ext cx="8528306" cy="4624806"/>
            <a:chOff x="0" y="0"/>
            <a:chExt cx="11371075" cy="616640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 l="1363" r="1363"/>
            <a:stretch>
              <a:fillRect/>
            </a:stretch>
          </p:blipFill>
          <p:spPr>
            <a:xfrm>
              <a:off x="0" y="0"/>
              <a:ext cx="11371075" cy="6166408"/>
            </a:xfrm>
            <a:prstGeom prst="rect">
              <a:avLst/>
            </a:prstGeom>
          </p:spPr>
        </p:pic>
      </p:grpSp>
      <p:sp>
        <p:nvSpPr>
          <p:cNvPr id="8" name="Freeform 8"/>
          <p:cNvSpPr/>
          <p:nvPr/>
        </p:nvSpPr>
        <p:spPr>
          <a:xfrm>
            <a:off x="2873855" y="3250382"/>
            <a:ext cx="2617437" cy="2656070"/>
          </a:xfrm>
          <a:custGeom>
            <a:avLst/>
            <a:gdLst/>
            <a:ahLst/>
            <a:cxnLst/>
            <a:rect l="l" t="t" r="r" b="b"/>
            <a:pathLst>
              <a:path w="2617437" h="2656070">
                <a:moveTo>
                  <a:pt x="0" y="0"/>
                </a:moveTo>
                <a:lnTo>
                  <a:pt x="2617437" y="0"/>
                </a:lnTo>
                <a:lnTo>
                  <a:pt x="2617437" y="2656070"/>
                </a:lnTo>
                <a:lnTo>
                  <a:pt x="0" y="26560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803136" y="3923517"/>
            <a:ext cx="758874" cy="1028031"/>
          </a:xfrm>
          <a:custGeom>
            <a:avLst/>
            <a:gdLst/>
            <a:ahLst/>
            <a:cxnLst/>
            <a:rect l="l" t="t" r="r" b="b"/>
            <a:pathLst>
              <a:path w="758874" h="1028031">
                <a:moveTo>
                  <a:pt x="0" y="0"/>
                </a:moveTo>
                <a:lnTo>
                  <a:pt x="758874" y="0"/>
                </a:lnTo>
                <a:lnTo>
                  <a:pt x="758874" y="1028031"/>
                </a:lnTo>
                <a:lnTo>
                  <a:pt x="0" y="10280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7924800" y="-565083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7000"/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39108" y="517674"/>
            <a:ext cx="126301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id="12" name="Freeform 12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492295" y="9568113"/>
            <a:ext cx="54746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286457" y="-179349"/>
            <a:ext cx="6728668" cy="108457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7028"/>
              </a:lnSpc>
            </a:pPr>
            <a:r>
              <a:rPr lang="en-US" sz="13000" dirty="0">
                <a:solidFill>
                  <a:srgbClr val="29E2F9"/>
                </a:solidFill>
                <a:latin typeface="Anton"/>
                <a:ea typeface="Anton"/>
                <a:cs typeface="Anton"/>
                <a:sym typeface="Anton"/>
              </a:rPr>
              <a:t> BUILDING AND SECURING A SMALL NETWORK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470741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39108" y="517674"/>
            <a:ext cx="126301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id="4" name="Freeform 4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492295" y="9568113"/>
            <a:ext cx="54746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3353569" y="1825960"/>
            <a:ext cx="3171754" cy="3171754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7"/>
              <a:stretch>
                <a:fillRect l="-38278" r="-11815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9917714" y="1825960"/>
            <a:ext cx="3171754" cy="317175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8"/>
              <a:stretch>
                <a:fillRect l="-25046" r="-25046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13353569" y="5289286"/>
            <a:ext cx="3171754" cy="317175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9"/>
              <a:stretch>
                <a:fillRect l="-5954" r="-133566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9917714" y="5289286"/>
            <a:ext cx="3171754" cy="3171754"/>
            <a:chOff x="0" y="0"/>
            <a:chExt cx="1077147" cy="107714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77147" cy="1077147"/>
            </a:xfrm>
            <a:custGeom>
              <a:avLst/>
              <a:gdLst/>
              <a:ahLst/>
              <a:cxnLst/>
              <a:rect l="l" t="t" r="r" b="b"/>
              <a:pathLst>
                <a:path w="1077147" h="1077147">
                  <a:moveTo>
                    <a:pt x="0" y="0"/>
                  </a:moveTo>
                  <a:lnTo>
                    <a:pt x="1077147" y="0"/>
                  </a:lnTo>
                  <a:lnTo>
                    <a:pt x="1077147" y="1077147"/>
                  </a:lnTo>
                  <a:lnTo>
                    <a:pt x="0" y="1077147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1077147" cy="11057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96607" y="5568179"/>
            <a:ext cx="2613967" cy="2613967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2175368" y="2172515"/>
            <a:ext cx="4485779" cy="706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24"/>
              </a:lnSpc>
            </a:pPr>
            <a:r>
              <a:rPr lang="en-US" sz="4642">
                <a:solidFill>
                  <a:srgbClr val="29E2F9"/>
                </a:solidFill>
                <a:latin typeface="Anton"/>
                <a:ea typeface="Anton"/>
                <a:cs typeface="Anton"/>
                <a:sym typeface="Anton"/>
              </a:rPr>
              <a:t>MISSION CONTENT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069648" y="3345162"/>
            <a:ext cx="4864775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Network Design. 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2046855" y="3411837"/>
            <a:ext cx="597723" cy="597723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2175368" y="3602158"/>
            <a:ext cx="340698" cy="198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069648" y="4735354"/>
            <a:ext cx="5371887" cy="1251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Configuration and Implementation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2046855" y="5048481"/>
            <a:ext cx="597723" cy="597723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2175368" y="5238801"/>
            <a:ext cx="340698" cy="198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157744" y="6712731"/>
            <a:ext cx="5283791" cy="1251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Security Implementation and Testing 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2046855" y="6779406"/>
            <a:ext cx="649207" cy="597723"/>
            <a:chOff x="0" y="0"/>
            <a:chExt cx="882809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82809" cy="812800"/>
            </a:xfrm>
            <a:custGeom>
              <a:avLst/>
              <a:gdLst/>
              <a:ahLst/>
              <a:cxnLst/>
              <a:rect l="l" t="t" r="r" b="b"/>
              <a:pathLst>
                <a:path w="882809" h="812800">
                  <a:moveTo>
                    <a:pt x="0" y="0"/>
                  </a:moveTo>
                  <a:lnTo>
                    <a:pt x="882809" y="0"/>
                  </a:lnTo>
                  <a:lnTo>
                    <a:pt x="882809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882809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2186437" y="6969652"/>
            <a:ext cx="370043" cy="19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2337254"/>
            <a:ext cx="832490" cy="533457"/>
            <a:chOff x="0" y="0"/>
            <a:chExt cx="1132041" cy="72540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32041" cy="725408"/>
            </a:xfrm>
            <a:custGeom>
              <a:avLst/>
              <a:gdLst/>
              <a:ahLst/>
              <a:cxnLst/>
              <a:rect l="l" t="t" r="r" b="b"/>
              <a:pathLst>
                <a:path w="1132041" h="725408">
                  <a:moveTo>
                    <a:pt x="0" y="0"/>
                  </a:moveTo>
                  <a:lnTo>
                    <a:pt x="1132041" y="0"/>
                  </a:lnTo>
                  <a:lnTo>
                    <a:pt x="1132041" y="725408"/>
                  </a:lnTo>
                  <a:lnTo>
                    <a:pt x="0" y="725408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132041" cy="7635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0626192" y="3252827"/>
            <a:ext cx="6420773" cy="3781345"/>
          </a:xfrm>
          <a:custGeom>
            <a:avLst/>
            <a:gdLst/>
            <a:ahLst/>
            <a:cxnLst/>
            <a:rect l="l" t="t" r="r" b="b"/>
            <a:pathLst>
              <a:path w="6420773" h="3781345">
                <a:moveTo>
                  <a:pt x="0" y="0"/>
                </a:moveTo>
                <a:lnTo>
                  <a:pt x="6420774" y="0"/>
                </a:lnTo>
                <a:lnTo>
                  <a:pt x="6420774" y="3781346"/>
                </a:lnTo>
                <a:lnTo>
                  <a:pt x="0" y="37813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939" r="-9035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39108" y="517674"/>
            <a:ext cx="126301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492295" y="9568113"/>
            <a:ext cx="54746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04821" y="1038225"/>
            <a:ext cx="5292718" cy="82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45"/>
              </a:lnSpc>
            </a:pPr>
            <a:r>
              <a:rPr lang="en-US" sz="5500">
                <a:solidFill>
                  <a:srgbClr val="29E2F9"/>
                </a:solidFill>
                <a:latin typeface="Anton"/>
                <a:ea typeface="Anton"/>
                <a:cs typeface="Anton"/>
                <a:sym typeface="Anton"/>
              </a:rPr>
              <a:t>NETWORK DESIGN.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422353" y="2280104"/>
            <a:ext cx="5489031" cy="919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Design the Physical Layout</a:t>
            </a:r>
          </a:p>
          <a:p>
            <a:pPr algn="l">
              <a:lnSpc>
                <a:spcPts val="1540"/>
              </a:lnSpc>
            </a:pP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154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78648" y="2527574"/>
            <a:ext cx="782541" cy="19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52392" y="3407082"/>
            <a:ext cx="9918348" cy="7197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Routers: Connect different network segments.</a:t>
            </a:r>
          </a:p>
          <a:p>
            <a:pPr algn="l">
              <a:lnSpc>
                <a:spcPts val="3576"/>
              </a:lnSpc>
            </a:pPr>
            <a:endParaRPr lang="en-US" sz="30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Switches: Connect multiple devices within the same segment.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 web server: a system that hosts and delivers web pages to users over the internet handling requests via protocols like HTTP/HTTPS.</a:t>
            </a:r>
          </a:p>
          <a:p>
            <a:pPr algn="l">
              <a:lnSpc>
                <a:spcPts val="3576"/>
              </a:lnSpc>
            </a:pPr>
            <a:endParaRPr lang="en-US" sz="30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 backup server: stores copies of data from other systems, providing a safeguard to restore information in case of data loss, corruption, or failure.</a:t>
            </a:r>
          </a:p>
          <a:p>
            <a:pPr algn="l">
              <a:lnSpc>
                <a:spcPts val="3576"/>
              </a:lnSpc>
            </a:pPr>
            <a:endParaRPr lang="en-US" sz="30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038830" y="220945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39108" y="517674"/>
            <a:ext cx="126301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id="4" name="Freeform 4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492295" y="9568113"/>
            <a:ext cx="54746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1934096" y="2369754"/>
            <a:ext cx="5557703" cy="6382297"/>
            <a:chOff x="0" y="0"/>
            <a:chExt cx="707786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07786" cy="812800"/>
            </a:xfrm>
            <a:custGeom>
              <a:avLst/>
              <a:gdLst/>
              <a:ahLst/>
              <a:cxnLst/>
              <a:rect l="l" t="t" r="r" b="b"/>
              <a:pathLst>
                <a:path w="707786" h="812800">
                  <a:moveTo>
                    <a:pt x="0" y="0"/>
                  </a:moveTo>
                  <a:lnTo>
                    <a:pt x="707786" y="0"/>
                  </a:lnTo>
                  <a:lnTo>
                    <a:pt x="707786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7"/>
              <a:stretch>
                <a:fillRect l="-60006" r="-44148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2060379" y="2303079"/>
            <a:ext cx="4861092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Segment the Network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2213836"/>
            <a:ext cx="831654" cy="686143"/>
            <a:chOff x="0" y="0"/>
            <a:chExt cx="812800" cy="67058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670588"/>
            </a:xfrm>
            <a:custGeom>
              <a:avLst/>
              <a:gdLst/>
              <a:ahLst/>
              <a:cxnLst/>
              <a:rect l="l" t="t" r="r" b="b"/>
              <a:pathLst>
                <a:path w="812800" h="670588">
                  <a:moveTo>
                    <a:pt x="0" y="0"/>
                  </a:moveTo>
                  <a:lnTo>
                    <a:pt x="812800" y="0"/>
                  </a:lnTo>
                  <a:lnTo>
                    <a:pt x="812800" y="670588"/>
                  </a:lnTo>
                  <a:lnTo>
                    <a:pt x="0" y="670588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7086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39108" y="3089275"/>
            <a:ext cx="10513988" cy="4311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IT Department: Connect via switches to a dedicated segment.</a:t>
            </a:r>
          </a:p>
          <a:p>
            <a:pPr algn="l">
              <a:lnSpc>
                <a:spcPts val="4900"/>
              </a:lnSpc>
            </a:pPr>
            <a:endParaRPr lang="en-US" sz="35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Server Segment: Isolate servers in a separate segment for security and performance.</a:t>
            </a:r>
          </a:p>
          <a:p>
            <a:pPr algn="l">
              <a:lnSpc>
                <a:spcPts val="4900"/>
              </a:lnSpc>
            </a:pPr>
            <a:endParaRPr lang="en-US" sz="35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900"/>
              </a:lnSpc>
            </a:pPr>
            <a:endParaRPr lang="en-US" sz="35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39108" y="517674"/>
            <a:ext cx="126301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id="3" name="Freeform 3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492295" y="9568113"/>
            <a:ext cx="54746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1656546" y="2695051"/>
            <a:ext cx="5868975" cy="6641257"/>
            <a:chOff x="0" y="0"/>
            <a:chExt cx="687201" cy="77762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87201" cy="777628"/>
            </a:xfrm>
            <a:custGeom>
              <a:avLst/>
              <a:gdLst/>
              <a:ahLst/>
              <a:cxnLst/>
              <a:rect l="l" t="t" r="r" b="b"/>
              <a:pathLst>
                <a:path w="687201" h="777628">
                  <a:moveTo>
                    <a:pt x="0" y="0"/>
                  </a:moveTo>
                  <a:lnTo>
                    <a:pt x="687201" y="0"/>
                  </a:lnTo>
                  <a:lnTo>
                    <a:pt x="687201" y="777628"/>
                  </a:lnTo>
                  <a:lnTo>
                    <a:pt x="0" y="777628"/>
                  </a:lnTo>
                  <a:close/>
                </a:path>
              </a:pathLst>
            </a:custGeom>
            <a:blipFill>
              <a:blip r:embed="rId6"/>
              <a:stretch>
                <a:fillRect l="-44298" r="-44298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11" name="Group 11"/>
          <p:cNvGrpSpPr/>
          <p:nvPr/>
        </p:nvGrpSpPr>
        <p:grpSpPr>
          <a:xfrm>
            <a:off x="927918" y="1784327"/>
            <a:ext cx="742699" cy="74269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87601" y="2015905"/>
            <a:ext cx="423334" cy="25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8"/>
              </a:lnSpc>
              <a:spcBef>
                <a:spcPct val="0"/>
              </a:spcBef>
            </a:pPr>
            <a:r>
              <a:rPr lang="en-US" sz="1491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25819" y="1885676"/>
            <a:ext cx="11857311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Configuration Security Implementation and Testing</a:t>
            </a:r>
          </a:p>
          <a:p>
            <a:pPr algn="l">
              <a:lnSpc>
                <a:spcPts val="4900"/>
              </a:lnSpc>
              <a:spcBef>
                <a:spcPct val="0"/>
              </a:spcBef>
            </a:pPr>
            <a:endParaRPr lang="en-US" sz="35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79594" y="3035026"/>
            <a:ext cx="6268284" cy="564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0948" lvl="1" indent="-355474" algn="ctr">
              <a:lnSpc>
                <a:spcPts val="4610"/>
              </a:lnSpc>
              <a:buFont typeface="Arial"/>
              <a:buChar char="•"/>
            </a:pPr>
            <a:r>
              <a:rPr lang="en-US" sz="329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Implementing Port Security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70617" y="3286353"/>
            <a:ext cx="6375063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endParaRPr/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Shutting Down Unused Ports.</a:t>
            </a:r>
          </a:p>
        </p:txBody>
      </p:sp>
      <p:grpSp>
        <p:nvGrpSpPr>
          <p:cNvPr id="18" name="Group 18"/>
          <p:cNvGrpSpPr/>
          <p:nvPr/>
        </p:nvGrpSpPr>
        <p:grpSpPr>
          <a:xfrm rot="5400000">
            <a:off x="4882085" y="1871823"/>
            <a:ext cx="1078695" cy="6382297"/>
            <a:chOff x="0" y="0"/>
            <a:chExt cx="366331" cy="216746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66331" cy="2167467"/>
            </a:xfrm>
            <a:custGeom>
              <a:avLst/>
              <a:gdLst/>
              <a:ahLst/>
              <a:cxnLst/>
              <a:rect l="l" t="t" r="r" b="b"/>
              <a:pathLst>
                <a:path w="366331" h="2167467">
                  <a:moveTo>
                    <a:pt x="0" y="0"/>
                  </a:moveTo>
                  <a:lnTo>
                    <a:pt x="366331" y="0"/>
                  </a:lnTo>
                  <a:lnTo>
                    <a:pt x="366331" y="2167467"/>
                  </a:lnTo>
                  <a:lnTo>
                    <a:pt x="0" y="2167467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366331" cy="21960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302127" y="4742815"/>
            <a:ext cx="6238611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Switch(config)# interface range &lt;interface-id&gt;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Switch(config-if)# shutdown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66487" y="5744216"/>
            <a:ext cx="9879000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Mitigating MAC Address Table Overflow Attacks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230284" y="6468117"/>
            <a:ext cx="4428292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5" lvl="1" indent="-302257" algn="ctr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Enabling Port Security</a:t>
            </a:r>
          </a:p>
        </p:txBody>
      </p:sp>
      <p:grpSp>
        <p:nvGrpSpPr>
          <p:cNvPr id="24" name="Group 24"/>
          <p:cNvGrpSpPr/>
          <p:nvPr/>
        </p:nvGrpSpPr>
        <p:grpSpPr>
          <a:xfrm rot="5400000">
            <a:off x="4717477" y="4991844"/>
            <a:ext cx="1407911" cy="6382297"/>
            <a:chOff x="0" y="0"/>
            <a:chExt cx="478135" cy="216746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78135" cy="2167467"/>
            </a:xfrm>
            <a:custGeom>
              <a:avLst/>
              <a:gdLst/>
              <a:ahLst/>
              <a:cxnLst/>
              <a:rect l="l" t="t" r="r" b="b"/>
              <a:pathLst>
                <a:path w="478135" h="2167467">
                  <a:moveTo>
                    <a:pt x="0" y="0"/>
                  </a:moveTo>
                  <a:lnTo>
                    <a:pt x="478135" y="0"/>
                  </a:lnTo>
                  <a:lnTo>
                    <a:pt x="478135" y="2167467"/>
                  </a:lnTo>
                  <a:lnTo>
                    <a:pt x="0" y="2167467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0" y="-28575"/>
              <a:ext cx="478135" cy="21960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158441" y="7587045"/>
            <a:ext cx="6382297" cy="115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Switch(config)# interface &lt;interface-id&gt;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Switch(config-if)# switchport mode access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Switch(config-if)# switchport port-security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39108" y="517674"/>
            <a:ext cx="126301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id="3" name="Freeform 3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492295" y="9568113"/>
            <a:ext cx="54746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1656546" y="2695051"/>
            <a:ext cx="5868975" cy="6641257"/>
            <a:chOff x="0" y="0"/>
            <a:chExt cx="687201" cy="77762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87201" cy="777628"/>
            </a:xfrm>
            <a:custGeom>
              <a:avLst/>
              <a:gdLst/>
              <a:ahLst/>
              <a:cxnLst/>
              <a:rect l="l" t="t" r="r" b="b"/>
              <a:pathLst>
                <a:path w="687201" h="777628">
                  <a:moveTo>
                    <a:pt x="0" y="0"/>
                  </a:moveTo>
                  <a:lnTo>
                    <a:pt x="687201" y="0"/>
                  </a:lnTo>
                  <a:lnTo>
                    <a:pt x="687201" y="777628"/>
                  </a:lnTo>
                  <a:lnTo>
                    <a:pt x="0" y="777628"/>
                  </a:lnTo>
                  <a:close/>
                </a:path>
              </a:pathLst>
            </a:custGeom>
            <a:blipFill>
              <a:blip r:embed="rId6"/>
              <a:stretch>
                <a:fillRect l="-44298" r="-44298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1" name="TextBox 11"/>
          <p:cNvSpPr txBox="1"/>
          <p:nvPr/>
        </p:nvSpPr>
        <p:spPr>
          <a:xfrm>
            <a:off x="332263" y="1610605"/>
            <a:ext cx="11170754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Mitigating MAC Address Table Overflow Attacks (continue)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0673" y="2425810"/>
            <a:ext cx="9762427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5" lvl="1" indent="-302257" algn="ctr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Setting the max. number of secure MAC address to 1</a:t>
            </a:r>
          </a:p>
        </p:txBody>
      </p:sp>
      <p:grpSp>
        <p:nvGrpSpPr>
          <p:cNvPr id="13" name="Group 13"/>
          <p:cNvGrpSpPr/>
          <p:nvPr/>
        </p:nvGrpSpPr>
        <p:grpSpPr>
          <a:xfrm rot="5400000">
            <a:off x="5459631" y="-323820"/>
            <a:ext cx="664512" cy="7888434"/>
            <a:chOff x="0" y="0"/>
            <a:chExt cx="225672" cy="26789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5672" cy="2678960"/>
            </a:xfrm>
            <a:custGeom>
              <a:avLst/>
              <a:gdLst/>
              <a:ahLst/>
              <a:cxnLst/>
              <a:rect l="l" t="t" r="r" b="b"/>
              <a:pathLst>
                <a:path w="225672" h="2678960">
                  <a:moveTo>
                    <a:pt x="0" y="0"/>
                  </a:moveTo>
                  <a:lnTo>
                    <a:pt x="225672" y="0"/>
                  </a:lnTo>
                  <a:lnTo>
                    <a:pt x="225672" y="2678960"/>
                  </a:lnTo>
                  <a:lnTo>
                    <a:pt x="0" y="2678960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225672" cy="2707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049700" y="3459720"/>
            <a:ext cx="736925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Switch(config-if)# switchport port-security maximum 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79594" y="4276503"/>
            <a:ext cx="10823423" cy="976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5" lvl="1" indent="-302257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Configuring the learning process for the MAC address to sticky</a:t>
            </a:r>
          </a:p>
        </p:txBody>
      </p:sp>
      <p:grpSp>
        <p:nvGrpSpPr>
          <p:cNvPr id="18" name="Group 18"/>
          <p:cNvGrpSpPr/>
          <p:nvPr/>
        </p:nvGrpSpPr>
        <p:grpSpPr>
          <a:xfrm rot="5400000">
            <a:off x="5891669" y="1566504"/>
            <a:ext cx="664512" cy="8898350"/>
            <a:chOff x="0" y="0"/>
            <a:chExt cx="225672" cy="302193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25672" cy="3021933"/>
            </a:xfrm>
            <a:custGeom>
              <a:avLst/>
              <a:gdLst/>
              <a:ahLst/>
              <a:cxnLst/>
              <a:rect l="l" t="t" r="r" b="b"/>
              <a:pathLst>
                <a:path w="225672" h="3021933">
                  <a:moveTo>
                    <a:pt x="0" y="0"/>
                  </a:moveTo>
                  <a:lnTo>
                    <a:pt x="225672" y="0"/>
                  </a:lnTo>
                  <a:lnTo>
                    <a:pt x="225672" y="3021933"/>
                  </a:lnTo>
                  <a:lnTo>
                    <a:pt x="0" y="3021933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225672" cy="30505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5723984" y="3781626"/>
            <a:ext cx="887371" cy="8639999"/>
            <a:chOff x="0" y="0"/>
            <a:chExt cx="301357" cy="293419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01357" cy="2934196"/>
            </a:xfrm>
            <a:custGeom>
              <a:avLst/>
              <a:gdLst/>
              <a:ahLst/>
              <a:cxnLst/>
              <a:rect l="l" t="t" r="r" b="b"/>
              <a:pathLst>
                <a:path w="301357" h="2934196">
                  <a:moveTo>
                    <a:pt x="0" y="0"/>
                  </a:moveTo>
                  <a:lnTo>
                    <a:pt x="301357" y="0"/>
                  </a:lnTo>
                  <a:lnTo>
                    <a:pt x="301357" y="2934196"/>
                  </a:lnTo>
                  <a:lnTo>
                    <a:pt x="0" y="2934196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-28575"/>
              <a:ext cx="301357" cy="2962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880859" y="5805584"/>
            <a:ext cx="843462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Switch(config-if)# switchport port-security mac-address sticky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39108" y="6671785"/>
            <a:ext cx="9318070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Setting the Port Security Violation Mode to restrict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104154" y="7885739"/>
            <a:ext cx="8080057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Switch(config-if)# switchport port-security violation restrict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860459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39108" y="517674"/>
            <a:ext cx="126301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id="4" name="Freeform 4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672156" y="9875355"/>
            <a:ext cx="54746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6741" y="4234787"/>
            <a:ext cx="3988936" cy="3988936"/>
            <a:chOff x="0" y="0"/>
            <a:chExt cx="1354667" cy="135466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54667" cy="1354667"/>
            </a:xfrm>
            <a:custGeom>
              <a:avLst/>
              <a:gdLst/>
              <a:ahLst/>
              <a:cxnLst/>
              <a:rect l="l" t="t" r="r" b="b"/>
              <a:pathLst>
                <a:path w="1354667" h="1354667">
                  <a:moveTo>
                    <a:pt x="0" y="0"/>
                  </a:moveTo>
                  <a:lnTo>
                    <a:pt x="1354667" y="0"/>
                  </a:lnTo>
                  <a:lnTo>
                    <a:pt x="1354667" y="1354667"/>
                  </a:lnTo>
                  <a:lnTo>
                    <a:pt x="0" y="1354667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354667" cy="13832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078593" y="156942"/>
            <a:ext cx="7468289" cy="1970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6500">
                <a:solidFill>
                  <a:srgbClr val="29E2F9"/>
                </a:solidFill>
                <a:latin typeface="Anton"/>
                <a:ea typeface="Anton"/>
                <a:cs typeface="Anton"/>
                <a:sym typeface="Anton"/>
              </a:rPr>
              <a:t>SECURITY MEASURES</a:t>
            </a:r>
          </a:p>
          <a:p>
            <a:pPr algn="l">
              <a:lnSpc>
                <a:spcPts val="7735"/>
              </a:lnSpc>
            </a:pPr>
            <a:endParaRPr lang="en-US" sz="6500">
              <a:solidFill>
                <a:srgbClr val="29E2F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7058514" y="1104045"/>
            <a:ext cx="10887373" cy="9011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5143" lvl="1" indent="-237572" algn="l">
              <a:lnSpc>
                <a:spcPts val="3081"/>
              </a:lnSpc>
              <a:buAutoNum type="arabicPeriod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Access control:</a:t>
            </a:r>
          </a:p>
          <a:p>
            <a:pPr marL="475143" lvl="1" indent="-237572" algn="just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Inbound and Outbound Rules: Define rules to control traffic based on IP addresses, ports, and protocols.</a:t>
            </a:r>
          </a:p>
          <a:p>
            <a:pPr marL="475143" lvl="1" indent="-237572" algn="just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Access Control Lists (ACLs): Restrict access to sensitive segments.</a:t>
            </a:r>
          </a:p>
          <a:p>
            <a:pPr algn="l">
              <a:lnSpc>
                <a:spcPts val="3081"/>
              </a:lnSpc>
            </a:pPr>
            <a:endParaRPr lang="en-US" sz="2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081"/>
              </a:lnSpc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2.Network Segmentation:</a:t>
            </a:r>
          </a:p>
          <a:p>
            <a:pPr marL="475143" lvl="1" indent="-237572" algn="l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VLANs: Use VLANs to separate different network segments.</a:t>
            </a:r>
          </a:p>
          <a:p>
            <a:pPr marL="475143" lvl="1" indent="-237572" algn="l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Inter-VLAN Routing: Control traffic between VLANs using a Layer 3 switch or router.</a:t>
            </a:r>
          </a:p>
          <a:p>
            <a:pPr algn="l">
              <a:lnSpc>
                <a:spcPts val="3081"/>
              </a:lnSpc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3.Implemented features that considers security</a:t>
            </a:r>
          </a:p>
          <a:p>
            <a:pPr algn="l">
              <a:lnSpc>
                <a:spcPts val="3081"/>
              </a:lnSpc>
            </a:pPr>
            <a:endParaRPr lang="en-US" sz="24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75143" lvl="1" indent="-237572" algn="just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Using enable secret instead of enable password for more secure password by using md5 hashing algorithm.</a:t>
            </a:r>
          </a:p>
          <a:p>
            <a:pPr marL="475143" lvl="1" indent="-237572" algn="just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Changing the default native &amp; management VLANs from VLAN 1 to be VLAN 99 (Management) and VLAN 100 (Native).</a:t>
            </a:r>
          </a:p>
          <a:p>
            <a:pPr marL="475143" lvl="1" indent="-237572" algn="just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Using SSH version 2 instead of the legacy version 1.</a:t>
            </a:r>
          </a:p>
          <a:p>
            <a:pPr marL="475143" lvl="1" indent="-237572" algn="just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Using a large modulus space with a 2048 bits when generating the RSA keys for SSH communication encryption.</a:t>
            </a:r>
          </a:p>
          <a:p>
            <a:pPr marL="475143" lvl="1" indent="-237572" algn="just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Setting a password policy that restricts using a password length of min. size of 12 characters when configuring the network devices.</a:t>
            </a:r>
          </a:p>
          <a:p>
            <a:pPr marL="475143" lvl="1" indent="-237572" algn="just">
              <a:lnSpc>
                <a:spcPts val="3081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Allowing VTY logins for two minutes if three failed login attempts occur within 60 seconds.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66741" y="1569045"/>
            <a:ext cx="6654678" cy="6654678"/>
            <a:chOff x="0" y="0"/>
            <a:chExt cx="14840029" cy="14840029"/>
          </a:xfrm>
        </p:grpSpPr>
        <p:sp>
          <p:nvSpPr>
            <p:cNvPr id="16" name="Freeform 16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4612B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7" name="Freeform 17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7"/>
              <a:stretch>
                <a:fillRect l="-24665" r="-24665"/>
              </a:stretch>
            </a:blipFill>
          </p:spPr>
        </p:sp>
      </p:grpSp>
      <p:sp>
        <p:nvSpPr>
          <p:cNvPr id="19" name="Freeform 19"/>
          <p:cNvSpPr/>
          <p:nvPr/>
        </p:nvSpPr>
        <p:spPr>
          <a:xfrm>
            <a:off x="4453922" y="5297121"/>
            <a:ext cx="1209456" cy="1238735"/>
          </a:xfrm>
          <a:custGeom>
            <a:avLst/>
            <a:gdLst/>
            <a:ahLst/>
            <a:cxnLst/>
            <a:rect l="l" t="t" r="r" b="b"/>
            <a:pathLst>
              <a:path w="1209456" h="1238735">
                <a:moveTo>
                  <a:pt x="0" y="0"/>
                </a:moveTo>
                <a:lnTo>
                  <a:pt x="1209456" y="0"/>
                </a:lnTo>
                <a:lnTo>
                  <a:pt x="1209456" y="1238735"/>
                </a:lnTo>
                <a:lnTo>
                  <a:pt x="0" y="12387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1000"/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5709943" y="264359"/>
            <a:ext cx="742699" cy="742699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5869626" y="495937"/>
            <a:ext cx="423334" cy="25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8"/>
              </a:lnSpc>
              <a:spcBef>
                <a:spcPct val="0"/>
              </a:spcBef>
            </a:pPr>
            <a:r>
              <a:rPr lang="en-US" sz="1491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671618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39108" y="517674"/>
            <a:ext cx="126301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id="4" name="Freeform 4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672156" y="9875355"/>
            <a:ext cx="54746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6741" y="4234787"/>
            <a:ext cx="3988936" cy="3988936"/>
            <a:chOff x="0" y="0"/>
            <a:chExt cx="1354667" cy="135466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54667" cy="1354667"/>
            </a:xfrm>
            <a:custGeom>
              <a:avLst/>
              <a:gdLst/>
              <a:ahLst/>
              <a:cxnLst/>
              <a:rect l="l" t="t" r="r" b="b"/>
              <a:pathLst>
                <a:path w="1354667" h="1354667">
                  <a:moveTo>
                    <a:pt x="0" y="0"/>
                  </a:moveTo>
                  <a:lnTo>
                    <a:pt x="1354667" y="0"/>
                  </a:lnTo>
                  <a:lnTo>
                    <a:pt x="1354667" y="1354667"/>
                  </a:lnTo>
                  <a:lnTo>
                    <a:pt x="0" y="1354667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354667" cy="13832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945243" y="255320"/>
            <a:ext cx="7468289" cy="1970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6500">
                <a:solidFill>
                  <a:srgbClr val="29E2F9"/>
                </a:solidFill>
                <a:latin typeface="Anton"/>
                <a:ea typeface="Anton"/>
                <a:cs typeface="Anton"/>
                <a:sym typeface="Anton"/>
              </a:rPr>
              <a:t>SECURITY MEASURES</a:t>
            </a:r>
          </a:p>
          <a:p>
            <a:pPr algn="l">
              <a:lnSpc>
                <a:spcPts val="7735"/>
              </a:lnSpc>
            </a:pPr>
            <a:endParaRPr lang="en-US" sz="6500">
              <a:solidFill>
                <a:srgbClr val="29E2F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7137986" y="1833930"/>
            <a:ext cx="5538550" cy="448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4.Mitigating VLAN Hopping Attacks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137986" y="2667632"/>
            <a:ext cx="9619062" cy="3887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5397" lvl="1" indent="-237699" algn="l">
              <a:lnSpc>
                <a:spcPts val="3082"/>
              </a:lnSpc>
              <a:buFont typeface="Arial"/>
              <a:buChar char="•"/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Disable DTP (auto trunking) negotiations on non-trunking ports by using the switchport mode access interface configuration command.</a:t>
            </a:r>
          </a:p>
          <a:p>
            <a:pPr marL="475397" lvl="1" indent="-237699" algn="l">
              <a:lnSpc>
                <a:spcPts val="3082"/>
              </a:lnSpc>
              <a:buFont typeface="Arial"/>
              <a:buChar char="•"/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Disable unused ports and put them in an unused VLAN.</a:t>
            </a:r>
          </a:p>
          <a:p>
            <a:pPr marL="475397" lvl="1" indent="-237699" algn="l">
              <a:lnSpc>
                <a:spcPts val="3082"/>
              </a:lnSpc>
              <a:buFont typeface="Arial"/>
              <a:buChar char="•"/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Manually enable the trunk link on a trunking port by using the switchport mode trunk command.</a:t>
            </a:r>
          </a:p>
          <a:p>
            <a:pPr marL="475397" lvl="1" indent="-237699" algn="l">
              <a:lnSpc>
                <a:spcPts val="3082"/>
              </a:lnSpc>
              <a:buFont typeface="Arial"/>
              <a:buChar char="•"/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Disable DTP (auto trunking) negotiations on trunking ports by using the switchport nonegotiate command.</a:t>
            </a:r>
          </a:p>
          <a:p>
            <a:pPr marL="475397" lvl="1" indent="-237699" algn="l">
              <a:lnSpc>
                <a:spcPts val="3082"/>
              </a:lnSpc>
              <a:buFont typeface="Arial"/>
              <a:buChar char="•"/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the native VLAN to a VLAN other than VLAN 1 by using the switchport trunk native vlan vlan_number command.</a:t>
            </a:r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66741" y="1569045"/>
            <a:ext cx="6654678" cy="6654678"/>
            <a:chOff x="0" y="0"/>
            <a:chExt cx="14840029" cy="14840029"/>
          </a:xfrm>
        </p:grpSpPr>
        <p:sp>
          <p:nvSpPr>
            <p:cNvPr id="17" name="Freeform 17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4612B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8" name="Freeform 18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7"/>
              <a:stretch>
                <a:fillRect l="-24665" r="-24665"/>
              </a:stretch>
            </a:blipFill>
          </p:spPr>
        </p:sp>
      </p:grpSp>
      <p:sp>
        <p:nvSpPr>
          <p:cNvPr id="20" name="Freeform 20"/>
          <p:cNvSpPr/>
          <p:nvPr/>
        </p:nvSpPr>
        <p:spPr>
          <a:xfrm>
            <a:off x="4410030" y="5316318"/>
            <a:ext cx="1209456" cy="1238735"/>
          </a:xfrm>
          <a:custGeom>
            <a:avLst/>
            <a:gdLst/>
            <a:ahLst/>
            <a:cxnLst/>
            <a:rect l="l" t="t" r="r" b="b"/>
            <a:pathLst>
              <a:path w="1209456" h="1238735">
                <a:moveTo>
                  <a:pt x="0" y="0"/>
                </a:moveTo>
                <a:lnTo>
                  <a:pt x="1209456" y="0"/>
                </a:lnTo>
                <a:lnTo>
                  <a:pt x="1209456" y="1238735"/>
                </a:lnTo>
                <a:lnTo>
                  <a:pt x="0" y="12387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1000"/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4417324" y="6079368"/>
            <a:ext cx="1209456" cy="1238735"/>
          </a:xfrm>
          <a:custGeom>
            <a:avLst/>
            <a:gdLst/>
            <a:ahLst/>
            <a:cxnLst/>
            <a:rect l="l" t="t" r="r" b="b"/>
            <a:pathLst>
              <a:path w="1209456" h="1238735">
                <a:moveTo>
                  <a:pt x="0" y="0"/>
                </a:moveTo>
                <a:lnTo>
                  <a:pt x="1209456" y="0"/>
                </a:lnTo>
                <a:lnTo>
                  <a:pt x="1209456" y="1238736"/>
                </a:lnTo>
                <a:lnTo>
                  <a:pt x="0" y="12387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1000"/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22" name="Group 22"/>
          <p:cNvGrpSpPr/>
          <p:nvPr/>
        </p:nvGrpSpPr>
        <p:grpSpPr>
          <a:xfrm>
            <a:off x="5775781" y="344295"/>
            <a:ext cx="742699" cy="742699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5935464" y="575872"/>
            <a:ext cx="423334" cy="25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8"/>
              </a:lnSpc>
              <a:spcBef>
                <a:spcPct val="0"/>
              </a:spcBef>
            </a:pPr>
            <a:r>
              <a:rPr lang="en-US" sz="1491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132168" y="5143500"/>
            <a:ext cx="3312174" cy="3312174"/>
          </a:xfrm>
          <a:custGeom>
            <a:avLst/>
            <a:gdLst/>
            <a:ahLst/>
            <a:cxnLst/>
            <a:rect l="l" t="t" r="r" b="b"/>
            <a:pathLst>
              <a:path w="3312174" h="3312174">
                <a:moveTo>
                  <a:pt x="0" y="0"/>
                </a:moveTo>
                <a:lnTo>
                  <a:pt x="3312174" y="0"/>
                </a:lnTo>
                <a:lnTo>
                  <a:pt x="3312174" y="3312174"/>
                </a:lnTo>
                <a:lnTo>
                  <a:pt x="0" y="33121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32168" y="1542691"/>
            <a:ext cx="3312174" cy="3312174"/>
          </a:xfrm>
          <a:custGeom>
            <a:avLst/>
            <a:gdLst/>
            <a:ahLst/>
            <a:cxnLst/>
            <a:rect l="l" t="t" r="r" b="b"/>
            <a:pathLst>
              <a:path w="3312174" h="3312174">
                <a:moveTo>
                  <a:pt x="0" y="0"/>
                </a:moveTo>
                <a:lnTo>
                  <a:pt x="3312174" y="0"/>
                </a:lnTo>
                <a:lnTo>
                  <a:pt x="3312174" y="3312175"/>
                </a:lnTo>
                <a:lnTo>
                  <a:pt x="0" y="3312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53403" y="1542691"/>
            <a:ext cx="3312174" cy="3312174"/>
          </a:xfrm>
          <a:custGeom>
            <a:avLst/>
            <a:gdLst/>
            <a:ahLst/>
            <a:cxnLst/>
            <a:rect l="l" t="t" r="r" b="b"/>
            <a:pathLst>
              <a:path w="3312174" h="3312174">
                <a:moveTo>
                  <a:pt x="0" y="0"/>
                </a:moveTo>
                <a:lnTo>
                  <a:pt x="3312174" y="0"/>
                </a:lnTo>
                <a:lnTo>
                  <a:pt x="3312174" y="3312175"/>
                </a:lnTo>
                <a:lnTo>
                  <a:pt x="0" y="3312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742405" y="5116966"/>
            <a:ext cx="3334170" cy="3327658"/>
          </a:xfrm>
          <a:custGeom>
            <a:avLst/>
            <a:gdLst/>
            <a:ahLst/>
            <a:cxnLst/>
            <a:rect l="l" t="t" r="r" b="b"/>
            <a:pathLst>
              <a:path w="3334170" h="3327658">
                <a:moveTo>
                  <a:pt x="0" y="0"/>
                </a:moveTo>
                <a:lnTo>
                  <a:pt x="3334171" y="0"/>
                </a:lnTo>
                <a:lnTo>
                  <a:pt x="3334171" y="3327659"/>
                </a:lnTo>
                <a:lnTo>
                  <a:pt x="0" y="33276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817" r="2817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77898" y="2610600"/>
            <a:ext cx="9854271" cy="5605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6164" lvl="1" indent="-343082" algn="l">
              <a:lnSpc>
                <a:spcPts val="4449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Strong Password Policies: Encourage the use of complex, unique passwords.</a:t>
            </a:r>
          </a:p>
          <a:p>
            <a:pPr marL="686164" lvl="1" indent="-343082" algn="l">
              <a:lnSpc>
                <a:spcPts val="4449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Regular Software Updates: Ensure that all software, firmware, and devices are up-to-date.</a:t>
            </a:r>
          </a:p>
          <a:p>
            <a:pPr marL="686164" lvl="1" indent="-343082" algn="l">
              <a:lnSpc>
                <a:spcPts val="4449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Network Monitoring: Continuous monitoring of traffic to detect unusual activities.</a:t>
            </a:r>
          </a:p>
          <a:p>
            <a:pPr marL="686164" lvl="1" indent="-343082" algn="l">
              <a:lnSpc>
                <a:spcPts val="4449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Backup and Recovery Plan: Regularly backup critical data and have a disaster recovery strategy.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17233" y="1219021"/>
            <a:ext cx="7373184" cy="580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4"/>
              </a:lnSpc>
              <a:spcBef>
                <a:spcPct val="0"/>
              </a:spcBef>
            </a:pPr>
            <a:r>
              <a:rPr lang="en-US" sz="338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Best Practices for Network Security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1171342"/>
            <a:ext cx="742699" cy="74269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7672156" y="9875355"/>
            <a:ext cx="54746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600</Words>
  <Application>Microsoft Office PowerPoint</Application>
  <PresentationFormat>Custom</PresentationFormat>
  <Paragraphs>89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Canva Sans</vt:lpstr>
      <vt:lpstr>Open Sans</vt:lpstr>
      <vt:lpstr>Arial</vt:lpstr>
      <vt:lpstr>Calibri</vt:lpstr>
      <vt:lpstr>Open Sans Bold</vt:lpstr>
      <vt:lpstr>Anton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Securing a Small Business Network</dc:title>
  <dc:creator>Mohamed Elsharkawy</dc:creator>
  <cp:lastModifiedBy>ismail - [2010]</cp:lastModifiedBy>
  <cp:revision>3</cp:revision>
  <dcterms:created xsi:type="dcterms:W3CDTF">2006-08-16T00:00:00Z</dcterms:created>
  <dcterms:modified xsi:type="dcterms:W3CDTF">2024-10-20T12:57:29Z</dcterms:modified>
  <dc:identifier>DAGUCQeiBIY</dc:identifier>
</cp:coreProperties>
</file>

<file path=docProps/thumbnail.jpeg>
</file>